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1" r:id="rId3"/>
    <p:sldId id="257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69" r:id="rId25"/>
    <p:sldId id="275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94660"/>
  </p:normalViewPr>
  <p:slideViewPr>
    <p:cSldViewPr snapToGrid="0">
      <p:cViewPr>
        <p:scale>
          <a:sx n="100" d="100"/>
          <a:sy n="100" d="100"/>
        </p:scale>
        <p:origin x="91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2EE6EE-808D-47A3-A7C1-A31609B0155B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FDD502BD-C41B-4659-B046-611CEF170837}">
      <dgm:prSet/>
      <dgm:spPr/>
      <dgm:t>
        <a:bodyPr/>
        <a:lstStyle/>
        <a:p>
          <a:pPr rtl="0"/>
          <a:r>
            <a:rPr lang="de-DE" dirty="0">
              <a:latin typeface="Bahnschrift" panose="020B0502040204020203" pitchFamily="34" charset="0"/>
            </a:rPr>
            <a:t>Vorstellung der Unternehmen</a:t>
          </a:r>
        </a:p>
      </dgm:t>
    </dgm:pt>
    <dgm:pt modelId="{07C471D0-E673-4B55-AD2D-F9659C78CFFA}" type="parTrans" cxnId="{49D2A4C4-B1BE-42E0-B942-544C89172A26}">
      <dgm:prSet/>
      <dgm:spPr/>
      <dgm:t>
        <a:bodyPr/>
        <a:lstStyle/>
        <a:p>
          <a:endParaRPr lang="de-DE"/>
        </a:p>
      </dgm:t>
    </dgm:pt>
    <dgm:pt modelId="{5A6B26ED-4A97-4E2A-8732-AD1DBA196283}" type="sibTrans" cxnId="{49D2A4C4-B1BE-42E0-B942-544C89172A26}">
      <dgm:prSet/>
      <dgm:spPr/>
      <dgm:t>
        <a:bodyPr/>
        <a:lstStyle/>
        <a:p>
          <a:endParaRPr lang="de-DE"/>
        </a:p>
      </dgm:t>
    </dgm:pt>
    <dgm:pt modelId="{7E36E298-9630-4A96-9161-A0769260B79F}">
      <dgm:prSet/>
      <dgm:spPr/>
      <dgm:t>
        <a:bodyPr/>
        <a:lstStyle/>
        <a:p>
          <a:pPr rtl="0"/>
          <a:r>
            <a:rPr lang="de-DE" dirty="0">
              <a:latin typeface="Bahnschrift" panose="020B0502040204020203" pitchFamily="34" charset="0"/>
            </a:rPr>
            <a:t>Vorstellung der Handys der Unternehmen</a:t>
          </a:r>
        </a:p>
      </dgm:t>
    </dgm:pt>
    <dgm:pt modelId="{2DCEF91F-5C23-43FC-ABCC-5A8617CD43F7}" type="parTrans" cxnId="{7AAAC176-083F-4A3C-82F1-156F4FE9B7EB}">
      <dgm:prSet/>
      <dgm:spPr/>
      <dgm:t>
        <a:bodyPr/>
        <a:lstStyle/>
        <a:p>
          <a:endParaRPr lang="de-DE"/>
        </a:p>
      </dgm:t>
    </dgm:pt>
    <dgm:pt modelId="{577B9595-24D9-4309-BE8E-20FD3E21E0B7}" type="sibTrans" cxnId="{7AAAC176-083F-4A3C-82F1-156F4FE9B7EB}">
      <dgm:prSet/>
      <dgm:spPr/>
      <dgm:t>
        <a:bodyPr/>
        <a:lstStyle/>
        <a:p>
          <a:endParaRPr lang="de-DE"/>
        </a:p>
      </dgm:t>
    </dgm:pt>
    <dgm:pt modelId="{B1ACED8D-1424-4DD5-832D-DBC7436447C5}">
      <dgm:prSet/>
      <dgm:spPr/>
      <dgm:t>
        <a:bodyPr/>
        <a:lstStyle/>
        <a:p>
          <a:pPr rtl="0"/>
          <a:r>
            <a:rPr lang="de-DE" dirty="0">
              <a:latin typeface="Bahnschrift" panose="020B0502040204020203" pitchFamily="34" charset="0"/>
            </a:rPr>
            <a:t>Auswahl eines Handys / Begründung</a:t>
          </a:r>
        </a:p>
      </dgm:t>
    </dgm:pt>
    <dgm:pt modelId="{7E54BCDC-0AC3-4034-BBB7-846F845BA7B9}" type="parTrans" cxnId="{84A1488D-8CFA-4186-9010-AB20D26306A1}">
      <dgm:prSet/>
      <dgm:spPr/>
      <dgm:t>
        <a:bodyPr/>
        <a:lstStyle/>
        <a:p>
          <a:endParaRPr lang="de-DE"/>
        </a:p>
      </dgm:t>
    </dgm:pt>
    <dgm:pt modelId="{DB3418A2-CFED-4E76-98BC-58288DCD65BE}" type="sibTrans" cxnId="{84A1488D-8CFA-4186-9010-AB20D26306A1}">
      <dgm:prSet/>
      <dgm:spPr/>
      <dgm:t>
        <a:bodyPr/>
        <a:lstStyle/>
        <a:p>
          <a:endParaRPr lang="de-DE"/>
        </a:p>
      </dgm:t>
    </dgm:pt>
    <dgm:pt modelId="{5514A51B-A08C-43D8-986A-2C95421A176D}">
      <dgm:prSet/>
      <dgm:spPr/>
      <dgm:t>
        <a:bodyPr/>
        <a:lstStyle/>
        <a:p>
          <a:pPr rtl="0"/>
          <a:r>
            <a:rPr lang="de-DE" dirty="0">
              <a:latin typeface="Bahnschrift" panose="020B0502040204020203" pitchFamily="34" charset="0"/>
            </a:rPr>
            <a:t>Quellenangaben</a:t>
          </a:r>
        </a:p>
      </dgm:t>
    </dgm:pt>
    <dgm:pt modelId="{D78DC036-6C16-4F1D-B551-A789F751DCCF}" type="parTrans" cxnId="{1020D94D-BC1D-4E47-B96D-72EAE00643FD}">
      <dgm:prSet/>
      <dgm:spPr/>
      <dgm:t>
        <a:bodyPr/>
        <a:lstStyle/>
        <a:p>
          <a:endParaRPr lang="de-DE"/>
        </a:p>
      </dgm:t>
    </dgm:pt>
    <dgm:pt modelId="{4BFB0445-A9E2-4958-A79B-05680BD0BED2}" type="sibTrans" cxnId="{1020D94D-BC1D-4E47-B96D-72EAE00643FD}">
      <dgm:prSet/>
      <dgm:spPr/>
      <dgm:t>
        <a:bodyPr/>
        <a:lstStyle/>
        <a:p>
          <a:endParaRPr lang="de-DE"/>
        </a:p>
      </dgm:t>
    </dgm:pt>
    <dgm:pt modelId="{84C3BE1D-B20C-4864-9A31-B239540536CA}" type="pres">
      <dgm:prSet presAssocID="{3F2EE6EE-808D-47A3-A7C1-A31609B0155B}" presName="outerComposite" presStyleCnt="0">
        <dgm:presLayoutVars>
          <dgm:chMax val="5"/>
          <dgm:dir/>
          <dgm:resizeHandles val="exact"/>
        </dgm:presLayoutVars>
      </dgm:prSet>
      <dgm:spPr/>
    </dgm:pt>
    <dgm:pt modelId="{3CC53166-1BA7-429A-BD16-0FC599624AA5}" type="pres">
      <dgm:prSet presAssocID="{3F2EE6EE-808D-47A3-A7C1-A31609B0155B}" presName="dummyMaxCanvas" presStyleCnt="0">
        <dgm:presLayoutVars/>
      </dgm:prSet>
      <dgm:spPr/>
    </dgm:pt>
    <dgm:pt modelId="{E2512AFF-59BD-4269-8ACB-79AE8F5B3D9E}" type="pres">
      <dgm:prSet presAssocID="{3F2EE6EE-808D-47A3-A7C1-A31609B0155B}" presName="FourNodes_1" presStyleLbl="node1" presStyleIdx="0" presStyleCnt="4">
        <dgm:presLayoutVars>
          <dgm:bulletEnabled val="1"/>
        </dgm:presLayoutVars>
      </dgm:prSet>
      <dgm:spPr/>
    </dgm:pt>
    <dgm:pt modelId="{D093C9BC-ED7A-4F5B-AA5B-C6D600A7CBC3}" type="pres">
      <dgm:prSet presAssocID="{3F2EE6EE-808D-47A3-A7C1-A31609B0155B}" presName="FourNodes_2" presStyleLbl="node1" presStyleIdx="1" presStyleCnt="4">
        <dgm:presLayoutVars>
          <dgm:bulletEnabled val="1"/>
        </dgm:presLayoutVars>
      </dgm:prSet>
      <dgm:spPr/>
    </dgm:pt>
    <dgm:pt modelId="{F5C2E4BA-2ACB-4EAA-A972-E490C5B9B688}" type="pres">
      <dgm:prSet presAssocID="{3F2EE6EE-808D-47A3-A7C1-A31609B0155B}" presName="FourNodes_3" presStyleLbl="node1" presStyleIdx="2" presStyleCnt="4">
        <dgm:presLayoutVars>
          <dgm:bulletEnabled val="1"/>
        </dgm:presLayoutVars>
      </dgm:prSet>
      <dgm:spPr/>
    </dgm:pt>
    <dgm:pt modelId="{2C84E8FF-DA90-45FA-8BC1-E8FD0B0202BA}" type="pres">
      <dgm:prSet presAssocID="{3F2EE6EE-808D-47A3-A7C1-A31609B0155B}" presName="FourNodes_4" presStyleLbl="node1" presStyleIdx="3" presStyleCnt="4">
        <dgm:presLayoutVars>
          <dgm:bulletEnabled val="1"/>
        </dgm:presLayoutVars>
      </dgm:prSet>
      <dgm:spPr/>
    </dgm:pt>
    <dgm:pt modelId="{FB539F9E-31F4-43DF-815E-874DF8B0B52F}" type="pres">
      <dgm:prSet presAssocID="{3F2EE6EE-808D-47A3-A7C1-A31609B0155B}" presName="FourConn_1-2" presStyleLbl="fgAccFollowNode1" presStyleIdx="0" presStyleCnt="3">
        <dgm:presLayoutVars>
          <dgm:bulletEnabled val="1"/>
        </dgm:presLayoutVars>
      </dgm:prSet>
      <dgm:spPr/>
    </dgm:pt>
    <dgm:pt modelId="{65837EB0-96A5-4DD3-8215-A4AC0D0305EF}" type="pres">
      <dgm:prSet presAssocID="{3F2EE6EE-808D-47A3-A7C1-A31609B0155B}" presName="FourConn_2-3" presStyleLbl="fgAccFollowNode1" presStyleIdx="1" presStyleCnt="3">
        <dgm:presLayoutVars>
          <dgm:bulletEnabled val="1"/>
        </dgm:presLayoutVars>
      </dgm:prSet>
      <dgm:spPr/>
    </dgm:pt>
    <dgm:pt modelId="{24E3EEA3-D891-4CD9-80DE-22A32B9DDFD3}" type="pres">
      <dgm:prSet presAssocID="{3F2EE6EE-808D-47A3-A7C1-A31609B0155B}" presName="FourConn_3-4" presStyleLbl="fgAccFollowNode1" presStyleIdx="2" presStyleCnt="3">
        <dgm:presLayoutVars>
          <dgm:bulletEnabled val="1"/>
        </dgm:presLayoutVars>
      </dgm:prSet>
      <dgm:spPr/>
    </dgm:pt>
    <dgm:pt modelId="{6FD15A66-C955-4217-A91B-DD8EE71883F0}" type="pres">
      <dgm:prSet presAssocID="{3F2EE6EE-808D-47A3-A7C1-A31609B0155B}" presName="FourNodes_1_text" presStyleLbl="node1" presStyleIdx="3" presStyleCnt="4">
        <dgm:presLayoutVars>
          <dgm:bulletEnabled val="1"/>
        </dgm:presLayoutVars>
      </dgm:prSet>
      <dgm:spPr/>
    </dgm:pt>
    <dgm:pt modelId="{B4F1E061-EBDC-4B3A-8274-4D1B7155DF0A}" type="pres">
      <dgm:prSet presAssocID="{3F2EE6EE-808D-47A3-A7C1-A31609B0155B}" presName="FourNodes_2_text" presStyleLbl="node1" presStyleIdx="3" presStyleCnt="4">
        <dgm:presLayoutVars>
          <dgm:bulletEnabled val="1"/>
        </dgm:presLayoutVars>
      </dgm:prSet>
      <dgm:spPr/>
    </dgm:pt>
    <dgm:pt modelId="{D882620B-1095-4BEF-A8A2-FF394171CED2}" type="pres">
      <dgm:prSet presAssocID="{3F2EE6EE-808D-47A3-A7C1-A31609B0155B}" presName="FourNodes_3_text" presStyleLbl="node1" presStyleIdx="3" presStyleCnt="4">
        <dgm:presLayoutVars>
          <dgm:bulletEnabled val="1"/>
        </dgm:presLayoutVars>
      </dgm:prSet>
      <dgm:spPr/>
    </dgm:pt>
    <dgm:pt modelId="{9D468F70-ABAC-4C44-8D5B-2C38ACB3C37E}" type="pres">
      <dgm:prSet presAssocID="{3F2EE6EE-808D-47A3-A7C1-A31609B0155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438891E-0EB9-412F-9B4A-E950988DD8AB}" type="presOf" srcId="{5514A51B-A08C-43D8-986A-2C95421A176D}" destId="{2C84E8FF-DA90-45FA-8BC1-E8FD0B0202BA}" srcOrd="0" destOrd="0" presId="urn:microsoft.com/office/officeart/2005/8/layout/vProcess5"/>
    <dgm:cxn modelId="{4304443E-F105-4298-9280-9CF591793DE5}" type="presOf" srcId="{B1ACED8D-1424-4DD5-832D-DBC7436447C5}" destId="{F5C2E4BA-2ACB-4EAA-A972-E490C5B9B688}" srcOrd="0" destOrd="0" presId="urn:microsoft.com/office/officeart/2005/8/layout/vProcess5"/>
    <dgm:cxn modelId="{14C3465B-D552-41F1-A3A5-2F8A9A6F9D7E}" type="presOf" srcId="{7E36E298-9630-4A96-9161-A0769260B79F}" destId="{D093C9BC-ED7A-4F5B-AA5B-C6D600A7CBC3}" srcOrd="0" destOrd="0" presId="urn:microsoft.com/office/officeart/2005/8/layout/vProcess5"/>
    <dgm:cxn modelId="{291D0F45-62DC-4619-9624-1FE8E9ADFA9A}" type="presOf" srcId="{B1ACED8D-1424-4DD5-832D-DBC7436447C5}" destId="{D882620B-1095-4BEF-A8A2-FF394171CED2}" srcOrd="1" destOrd="0" presId="urn:microsoft.com/office/officeart/2005/8/layout/vProcess5"/>
    <dgm:cxn modelId="{1F579C6A-7837-4223-A8F3-7F3D9EF89744}" type="presOf" srcId="{5514A51B-A08C-43D8-986A-2C95421A176D}" destId="{9D468F70-ABAC-4C44-8D5B-2C38ACB3C37E}" srcOrd="1" destOrd="0" presId="urn:microsoft.com/office/officeart/2005/8/layout/vProcess5"/>
    <dgm:cxn modelId="{E0576B6B-4C99-4C7A-942D-772F648FEDC5}" type="presOf" srcId="{577B9595-24D9-4309-BE8E-20FD3E21E0B7}" destId="{65837EB0-96A5-4DD3-8215-A4AC0D0305EF}" srcOrd="0" destOrd="0" presId="urn:microsoft.com/office/officeart/2005/8/layout/vProcess5"/>
    <dgm:cxn modelId="{1020D94D-BC1D-4E47-B96D-72EAE00643FD}" srcId="{3F2EE6EE-808D-47A3-A7C1-A31609B0155B}" destId="{5514A51B-A08C-43D8-986A-2C95421A176D}" srcOrd="3" destOrd="0" parTransId="{D78DC036-6C16-4F1D-B551-A789F751DCCF}" sibTransId="{4BFB0445-A9E2-4958-A79B-05680BD0BED2}"/>
    <dgm:cxn modelId="{9E529E50-1D0C-47F1-B3F8-46C17B6F9F90}" type="presOf" srcId="{FDD502BD-C41B-4659-B046-611CEF170837}" destId="{6FD15A66-C955-4217-A91B-DD8EE71883F0}" srcOrd="1" destOrd="0" presId="urn:microsoft.com/office/officeart/2005/8/layout/vProcess5"/>
    <dgm:cxn modelId="{7AAAC176-083F-4A3C-82F1-156F4FE9B7EB}" srcId="{3F2EE6EE-808D-47A3-A7C1-A31609B0155B}" destId="{7E36E298-9630-4A96-9161-A0769260B79F}" srcOrd="1" destOrd="0" parTransId="{2DCEF91F-5C23-43FC-ABCC-5A8617CD43F7}" sibTransId="{577B9595-24D9-4309-BE8E-20FD3E21E0B7}"/>
    <dgm:cxn modelId="{84A1488D-8CFA-4186-9010-AB20D26306A1}" srcId="{3F2EE6EE-808D-47A3-A7C1-A31609B0155B}" destId="{B1ACED8D-1424-4DD5-832D-DBC7436447C5}" srcOrd="2" destOrd="0" parTransId="{7E54BCDC-0AC3-4034-BBB7-846F845BA7B9}" sibTransId="{DB3418A2-CFED-4E76-98BC-58288DCD65BE}"/>
    <dgm:cxn modelId="{374E3699-722E-4B2A-8578-DD403BFA27DD}" type="presOf" srcId="{FDD502BD-C41B-4659-B046-611CEF170837}" destId="{E2512AFF-59BD-4269-8ACB-79AE8F5B3D9E}" srcOrd="0" destOrd="0" presId="urn:microsoft.com/office/officeart/2005/8/layout/vProcess5"/>
    <dgm:cxn modelId="{53ED9AC0-EA3C-4AEB-A756-BAED76CF60E2}" type="presOf" srcId="{3F2EE6EE-808D-47A3-A7C1-A31609B0155B}" destId="{84C3BE1D-B20C-4864-9A31-B239540536CA}" srcOrd="0" destOrd="0" presId="urn:microsoft.com/office/officeart/2005/8/layout/vProcess5"/>
    <dgm:cxn modelId="{49D2A4C4-B1BE-42E0-B942-544C89172A26}" srcId="{3F2EE6EE-808D-47A3-A7C1-A31609B0155B}" destId="{FDD502BD-C41B-4659-B046-611CEF170837}" srcOrd="0" destOrd="0" parTransId="{07C471D0-E673-4B55-AD2D-F9659C78CFFA}" sibTransId="{5A6B26ED-4A97-4E2A-8732-AD1DBA196283}"/>
    <dgm:cxn modelId="{230D90C9-855C-4317-BB92-6B0F87524BC2}" type="presOf" srcId="{DB3418A2-CFED-4E76-98BC-58288DCD65BE}" destId="{24E3EEA3-D891-4CD9-80DE-22A32B9DDFD3}" srcOrd="0" destOrd="0" presId="urn:microsoft.com/office/officeart/2005/8/layout/vProcess5"/>
    <dgm:cxn modelId="{19A738E8-2C44-44C7-B72C-C8BAD8AC9017}" type="presOf" srcId="{5A6B26ED-4A97-4E2A-8732-AD1DBA196283}" destId="{FB539F9E-31F4-43DF-815E-874DF8B0B52F}" srcOrd="0" destOrd="0" presId="urn:microsoft.com/office/officeart/2005/8/layout/vProcess5"/>
    <dgm:cxn modelId="{93EC9FE9-ED0C-4A13-9547-607BF5FC14BE}" type="presOf" srcId="{7E36E298-9630-4A96-9161-A0769260B79F}" destId="{B4F1E061-EBDC-4B3A-8274-4D1B7155DF0A}" srcOrd="1" destOrd="0" presId="urn:microsoft.com/office/officeart/2005/8/layout/vProcess5"/>
    <dgm:cxn modelId="{387B17B4-E469-4E7B-9F82-A969CB88616F}" type="presParOf" srcId="{84C3BE1D-B20C-4864-9A31-B239540536CA}" destId="{3CC53166-1BA7-429A-BD16-0FC599624AA5}" srcOrd="0" destOrd="0" presId="urn:microsoft.com/office/officeart/2005/8/layout/vProcess5"/>
    <dgm:cxn modelId="{004A5D0E-C16F-4F78-89DF-EAE3349F9497}" type="presParOf" srcId="{84C3BE1D-B20C-4864-9A31-B239540536CA}" destId="{E2512AFF-59BD-4269-8ACB-79AE8F5B3D9E}" srcOrd="1" destOrd="0" presId="urn:microsoft.com/office/officeart/2005/8/layout/vProcess5"/>
    <dgm:cxn modelId="{D4612158-940F-4EE8-A585-B053C92029F4}" type="presParOf" srcId="{84C3BE1D-B20C-4864-9A31-B239540536CA}" destId="{D093C9BC-ED7A-4F5B-AA5B-C6D600A7CBC3}" srcOrd="2" destOrd="0" presId="urn:microsoft.com/office/officeart/2005/8/layout/vProcess5"/>
    <dgm:cxn modelId="{B123748E-6E13-4C4D-8363-425E64D7622C}" type="presParOf" srcId="{84C3BE1D-B20C-4864-9A31-B239540536CA}" destId="{F5C2E4BA-2ACB-4EAA-A972-E490C5B9B688}" srcOrd="3" destOrd="0" presId="urn:microsoft.com/office/officeart/2005/8/layout/vProcess5"/>
    <dgm:cxn modelId="{CB1003C3-F4CB-4236-BB79-F9753DD73EE2}" type="presParOf" srcId="{84C3BE1D-B20C-4864-9A31-B239540536CA}" destId="{2C84E8FF-DA90-45FA-8BC1-E8FD0B0202BA}" srcOrd="4" destOrd="0" presId="urn:microsoft.com/office/officeart/2005/8/layout/vProcess5"/>
    <dgm:cxn modelId="{FCFB8CA3-E0A3-408F-AD8E-A76EB1B445F9}" type="presParOf" srcId="{84C3BE1D-B20C-4864-9A31-B239540536CA}" destId="{FB539F9E-31F4-43DF-815E-874DF8B0B52F}" srcOrd="5" destOrd="0" presId="urn:microsoft.com/office/officeart/2005/8/layout/vProcess5"/>
    <dgm:cxn modelId="{D56ABCA1-3E7A-4330-A55D-0DF5C3EA6315}" type="presParOf" srcId="{84C3BE1D-B20C-4864-9A31-B239540536CA}" destId="{65837EB0-96A5-4DD3-8215-A4AC0D0305EF}" srcOrd="6" destOrd="0" presId="urn:microsoft.com/office/officeart/2005/8/layout/vProcess5"/>
    <dgm:cxn modelId="{A0F6AFAC-982F-4F0D-B4C2-89C660D781AE}" type="presParOf" srcId="{84C3BE1D-B20C-4864-9A31-B239540536CA}" destId="{24E3EEA3-D891-4CD9-80DE-22A32B9DDFD3}" srcOrd="7" destOrd="0" presId="urn:microsoft.com/office/officeart/2005/8/layout/vProcess5"/>
    <dgm:cxn modelId="{193C8558-6BB8-403F-AB8D-F52598495D27}" type="presParOf" srcId="{84C3BE1D-B20C-4864-9A31-B239540536CA}" destId="{6FD15A66-C955-4217-A91B-DD8EE71883F0}" srcOrd="8" destOrd="0" presId="urn:microsoft.com/office/officeart/2005/8/layout/vProcess5"/>
    <dgm:cxn modelId="{B17A1DCF-15EF-4EBC-B1F7-571F91D75B18}" type="presParOf" srcId="{84C3BE1D-B20C-4864-9A31-B239540536CA}" destId="{B4F1E061-EBDC-4B3A-8274-4D1B7155DF0A}" srcOrd="9" destOrd="0" presId="urn:microsoft.com/office/officeart/2005/8/layout/vProcess5"/>
    <dgm:cxn modelId="{2CD8B627-CB62-404B-AF66-729797E5B3ED}" type="presParOf" srcId="{84C3BE1D-B20C-4864-9A31-B239540536CA}" destId="{D882620B-1095-4BEF-A8A2-FF394171CED2}" srcOrd="10" destOrd="0" presId="urn:microsoft.com/office/officeart/2005/8/layout/vProcess5"/>
    <dgm:cxn modelId="{8A9E79A7-3EEF-4E63-830C-0C41BB20EFBB}" type="presParOf" srcId="{84C3BE1D-B20C-4864-9A31-B239540536CA}" destId="{9D468F70-ABAC-4C44-8D5B-2C38ACB3C37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12AFF-59BD-4269-8ACB-79AE8F5B3D9E}">
      <dsp:nvSpPr>
        <dsp:cNvPr id="0" name=""/>
        <dsp:cNvSpPr/>
      </dsp:nvSpPr>
      <dsp:spPr>
        <a:xfrm>
          <a:off x="0" y="0"/>
          <a:ext cx="7691088" cy="79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Bahnschrift" panose="020B0502040204020203" pitchFamily="34" charset="0"/>
            </a:rPr>
            <a:t>Vorstellung der Unternehmen</a:t>
          </a:r>
        </a:p>
      </dsp:txBody>
      <dsp:txXfrm>
        <a:off x="23192" y="23192"/>
        <a:ext cx="6769711" cy="745465"/>
      </dsp:txXfrm>
    </dsp:sp>
    <dsp:sp modelId="{D093C9BC-ED7A-4F5B-AA5B-C6D600A7CBC3}">
      <dsp:nvSpPr>
        <dsp:cNvPr id="0" name=""/>
        <dsp:cNvSpPr/>
      </dsp:nvSpPr>
      <dsp:spPr>
        <a:xfrm>
          <a:off x="644128" y="935822"/>
          <a:ext cx="7691088" cy="79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Bahnschrift" panose="020B0502040204020203" pitchFamily="34" charset="0"/>
            </a:rPr>
            <a:t>Vorstellung der Handys der Unternehmen</a:t>
          </a:r>
        </a:p>
      </dsp:txBody>
      <dsp:txXfrm>
        <a:off x="667320" y="959014"/>
        <a:ext cx="6485873" cy="745465"/>
      </dsp:txXfrm>
    </dsp:sp>
    <dsp:sp modelId="{F5C2E4BA-2ACB-4EAA-A972-E490C5B9B688}">
      <dsp:nvSpPr>
        <dsp:cNvPr id="0" name=""/>
        <dsp:cNvSpPr/>
      </dsp:nvSpPr>
      <dsp:spPr>
        <a:xfrm>
          <a:off x="1278643" y="1871644"/>
          <a:ext cx="7691088" cy="79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Bahnschrift" panose="020B0502040204020203" pitchFamily="34" charset="0"/>
            </a:rPr>
            <a:t>Auswahl eines Handys / Begründung</a:t>
          </a:r>
        </a:p>
      </dsp:txBody>
      <dsp:txXfrm>
        <a:off x="1301835" y="1894836"/>
        <a:ext cx="6495487" cy="745465"/>
      </dsp:txXfrm>
    </dsp:sp>
    <dsp:sp modelId="{2C84E8FF-DA90-45FA-8BC1-E8FD0B0202BA}">
      <dsp:nvSpPr>
        <dsp:cNvPr id="0" name=""/>
        <dsp:cNvSpPr/>
      </dsp:nvSpPr>
      <dsp:spPr>
        <a:xfrm>
          <a:off x="1922772" y="2807466"/>
          <a:ext cx="7691088" cy="79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Bahnschrift" panose="020B0502040204020203" pitchFamily="34" charset="0"/>
            </a:rPr>
            <a:t>Quellenangaben</a:t>
          </a:r>
        </a:p>
      </dsp:txBody>
      <dsp:txXfrm>
        <a:off x="1945964" y="2830658"/>
        <a:ext cx="6485873" cy="745465"/>
      </dsp:txXfrm>
    </dsp:sp>
    <dsp:sp modelId="{FB539F9E-31F4-43DF-815E-874DF8B0B52F}">
      <dsp:nvSpPr>
        <dsp:cNvPr id="0" name=""/>
        <dsp:cNvSpPr/>
      </dsp:nvSpPr>
      <dsp:spPr>
        <a:xfrm>
          <a:off x="7176386" y="606484"/>
          <a:ext cx="514702" cy="5147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400" kern="1200"/>
        </a:p>
      </dsp:txBody>
      <dsp:txXfrm>
        <a:off x="7292194" y="606484"/>
        <a:ext cx="283086" cy="387313"/>
      </dsp:txXfrm>
    </dsp:sp>
    <dsp:sp modelId="{65837EB0-96A5-4DD3-8215-A4AC0D0305EF}">
      <dsp:nvSpPr>
        <dsp:cNvPr id="0" name=""/>
        <dsp:cNvSpPr/>
      </dsp:nvSpPr>
      <dsp:spPr>
        <a:xfrm>
          <a:off x="7820515" y="1542306"/>
          <a:ext cx="514702" cy="5147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400" kern="1200"/>
        </a:p>
      </dsp:txBody>
      <dsp:txXfrm>
        <a:off x="7936323" y="1542306"/>
        <a:ext cx="283086" cy="387313"/>
      </dsp:txXfrm>
    </dsp:sp>
    <dsp:sp modelId="{24E3EEA3-D891-4CD9-80DE-22A32B9DDFD3}">
      <dsp:nvSpPr>
        <dsp:cNvPr id="0" name=""/>
        <dsp:cNvSpPr/>
      </dsp:nvSpPr>
      <dsp:spPr>
        <a:xfrm>
          <a:off x="8455030" y="2478129"/>
          <a:ext cx="514702" cy="5147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400" kern="1200"/>
        </a:p>
      </dsp:txBody>
      <dsp:txXfrm>
        <a:off x="8570838" y="2478129"/>
        <a:ext cx="283086" cy="387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7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5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41"/>
            <a:ext cx="8144135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676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4711618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3" y="609599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5"/>
            <a:ext cx="9613863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11311"/>
            <a:ext cx="1154151" cy="1090789"/>
          </a:xfrm>
        </p:spPr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805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11617"/>
            <a:ext cx="1154151" cy="1090789"/>
          </a:xfrm>
        </p:spPr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158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600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0522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7"/>
            <a:ext cx="9613863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5300151"/>
            <a:ext cx="9613863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444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3" y="753228"/>
            <a:ext cx="9624960" cy="108093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5"/>
            <a:ext cx="3049703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7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7" y="3022675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595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0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20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0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8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80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8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542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235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3" y="5372404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9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5" y="5936189"/>
            <a:ext cx="2743200" cy="365125"/>
          </a:xfrm>
        </p:spPr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2" y="5936190"/>
            <a:ext cx="612680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1" y="5398635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611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316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6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3" y="4232173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7" y="2869897"/>
            <a:ext cx="1154151" cy="1090789"/>
          </a:xfrm>
        </p:spPr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56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4698359" cy="359931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9" cy="359931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3732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31"/>
            <a:ext cx="9613863" cy="108093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1" y="2336875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3" y="3030010"/>
            <a:ext cx="4698355" cy="290617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4" y="3030010"/>
            <a:ext cx="4700059" cy="290617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346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653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196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7" y="2336875"/>
            <a:ext cx="5608336" cy="359931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4"/>
            <a:ext cx="379007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39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5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4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5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08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F6CD-516B-4673-848C-0B3B43164D0D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2" y="5936190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7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0D4E-4143-4016-8BC8-8ADB44BE56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507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alo.de/preisvergleich/OffersOfProduct/6466745_-p30-lite-huawei.html" TargetMode="External"/><Relationship Id="rId2" Type="http://schemas.openxmlformats.org/officeDocument/2006/relationships/hyperlink" Target="https://www.techstage.de/test/huawei-p30-lite-im-test-gute-kamera-miese-software/vhywhrm#nav-ring-2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ymobile.de/Find-X3-Lite-5G/O-F-X3-L-128GB-SB" TargetMode="External"/><Relationship Id="rId2" Type="http://schemas.openxmlformats.org/officeDocument/2006/relationships/hyperlink" Target="https://commons.wikimedia.org/wiki/File:OPPO_LOGO_2019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oppo+geschichte&amp;rlz=1C1GCEA_enDE1044DE1044&amp;source=lnms&amp;tbm=isch&amp;sa=X&amp;ved=2ahUKEwiYzc7vlYb9AhX7XfEDHdCYBTsQ_AUoAXoECAEQAw&amp;biw=1680&amp;bih=939&amp;dpr=1#imgrc=5MjImMMdNZDb3M" TargetMode="External"/><Relationship Id="rId5" Type="http://schemas.openxmlformats.org/officeDocument/2006/relationships/hyperlink" Target="https://www.oppo.com/chde/smartphones/series-find-x/find-x3-lite/" TargetMode="External"/><Relationship Id="rId4" Type="http://schemas.openxmlformats.org/officeDocument/2006/relationships/hyperlink" Target="https://www.techstage.de/test/oppo-find-x3-lite-im-test-obere-mittelklasse-mit-blitz-akku-im-lite-gewand/n5txtr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>
              <a:latin typeface="Bahnschrift" panose="020B0502040204020203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>
              <a:latin typeface="Bahnschrift" panose="020B0502040204020203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28600" y="457200"/>
            <a:ext cx="442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Bahnschrift" panose="020B0502040204020203" pitchFamily="34" charset="0"/>
              </a:rPr>
              <a:t>Übungsprojekt 2023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57200" y="2755900"/>
            <a:ext cx="825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0" dirty="0">
                <a:latin typeface="Bahnschrift" panose="020B0502040204020203" pitchFamily="34" charset="0"/>
              </a:rPr>
              <a:t>   WIB - WIK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9274175" y="2665412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Gruppenmitglieder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hnschrift" panose="020B0502040204020203" pitchFamily="34" charset="0"/>
              </a:rPr>
              <a:t>Felicitas Wenke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hnschrift" panose="020B0502040204020203" pitchFamily="34" charset="0"/>
              </a:rPr>
              <a:t>Philipp Stach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hnschrift" panose="020B0502040204020203" pitchFamily="34" charset="0"/>
              </a:rPr>
              <a:t>Thomas Bader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hnschrift" panose="020B0502040204020203" pitchFamily="34" charset="0"/>
              </a:rPr>
              <a:t>Simon Prior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462588" y="3925451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Huawai, Apple, Oppo, Samsung</a:t>
            </a:r>
          </a:p>
        </p:txBody>
      </p:sp>
    </p:spTree>
    <p:extLst>
      <p:ext uri="{BB962C8B-B14F-4D97-AF65-F5344CB8AC3E}">
        <p14:creationId xmlns:p14="http://schemas.microsoft.com/office/powerpoint/2010/main" val="2747713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Apple Produkte</a:t>
            </a:r>
          </a:p>
        </p:txBody>
      </p:sp>
      <p:pic>
        <p:nvPicPr>
          <p:cNvPr id="2050" name="Picture 2" descr="Vorderansicht von AirPods Pro über einem geöffneten Ladecase, vollständig geladen. 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5" b="97624" l="9935" r="898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038" y="4108269"/>
            <a:ext cx="1925183" cy="19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680548" y="3059668"/>
            <a:ext cx="94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Bahnschrift" panose="020B0502040204020203" pitchFamily="34" charset="0"/>
              </a:rPr>
              <a:t>IPhone</a:t>
            </a:r>
            <a:r>
              <a:rPr lang="de-DE" dirty="0"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6" name="Rechteck 5"/>
          <p:cNvSpPr/>
          <p:nvPr/>
        </p:nvSpPr>
        <p:spPr>
          <a:xfrm>
            <a:off x="5265982" y="3079809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Bahnschrift" panose="020B0502040204020203" pitchFamily="34" charset="0"/>
              </a:rPr>
              <a:t>Appelwatch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797904" y="3085643"/>
            <a:ext cx="1079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Airports</a:t>
            </a:r>
          </a:p>
        </p:txBody>
      </p:sp>
      <p:sp>
        <p:nvSpPr>
          <p:cNvPr id="8" name="Rechteck 7"/>
          <p:cNvSpPr/>
          <p:nvPr/>
        </p:nvSpPr>
        <p:spPr>
          <a:xfrm>
            <a:off x="3572959" y="3079809"/>
            <a:ext cx="82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Bahnschrift" panose="020B0502040204020203" pitchFamily="34" charset="0"/>
              </a:rPr>
              <a:t>IPad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19134" y="3079809"/>
            <a:ext cx="1208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MacBook</a:t>
            </a:r>
          </a:p>
        </p:txBody>
      </p:sp>
      <p:pic>
        <p:nvPicPr>
          <p:cNvPr id="2062" name="Picture 14" descr="Solid State Blue iPad Pro 11-inch 1st Gen Skin | iStyl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" b="97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04" y="3795743"/>
            <a:ext cx="2075816" cy="20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pple Watch Series 8 GPS + Cellular, 45 mm Aluminiumgehäuse Mitternacht,  Sportarmband Mitternacht - Regular - Apple (DE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66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75" y="4082453"/>
            <a:ext cx="1732664" cy="17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pple MacBook Air 13 inch 2015-03 - Notebookcheck.com Externe Tes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8" y="3931282"/>
            <a:ext cx="2406316" cy="18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Phone 14 Pro mit Vertrag günstig kaufen → Telekom, Vodafone, o2">
            <a:extLst>
              <a:ext uri="{FF2B5EF4-FFF2-40B4-BE49-F238E27FC236}">
                <a16:creationId xmlns:a16="http://schemas.microsoft.com/office/drawing/2014/main" id="{7E2BB5F8-512B-EE23-9A15-D11A89D6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82" y="3994226"/>
            <a:ext cx="1820891" cy="18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27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Bahnschrift" panose="020B0502040204020203" pitchFamily="34" charset="0"/>
              </a:rPr>
              <a:t>IPhone</a:t>
            </a:r>
            <a:r>
              <a:rPr lang="de-DE" dirty="0">
                <a:latin typeface="Bahnschrift" panose="020B0502040204020203" pitchFamily="34" charset="0"/>
              </a:rPr>
              <a:t> 14 Pro Max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0322" y="2336872"/>
            <a:ext cx="9613861" cy="4089327"/>
          </a:xfrm>
        </p:spPr>
        <p:txBody>
          <a:bodyPr>
            <a:norm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Preis:			1.449€</a:t>
            </a:r>
          </a:p>
          <a:p>
            <a:r>
              <a:rPr lang="de-DE" dirty="0">
                <a:latin typeface="Bahnschrift" panose="020B0502040204020203" pitchFamily="34" charset="0"/>
              </a:rPr>
              <a:t>Akku:			4.323 </a:t>
            </a:r>
            <a:r>
              <a:rPr lang="de-DE" dirty="0" err="1">
                <a:latin typeface="Bahnschrift" panose="020B0502040204020203" pitchFamily="34" charset="0"/>
              </a:rPr>
              <a:t>mAh</a:t>
            </a:r>
            <a:endParaRPr lang="de-DE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de-DE" dirty="0">
                <a:latin typeface="Bahnschrift" panose="020B0502040204020203" pitchFamily="34" charset="0"/>
              </a:rPr>
              <a:t>				ca. 19 Stunden Akku zeit</a:t>
            </a:r>
          </a:p>
          <a:p>
            <a:r>
              <a:rPr lang="de-DE" dirty="0">
                <a:latin typeface="Bahnschrift" panose="020B0502040204020203" pitchFamily="34" charset="0"/>
              </a:rPr>
              <a:t>Display:			6,7 Zoll</a:t>
            </a:r>
          </a:p>
          <a:p>
            <a:pPr marL="3657509" lvl="8" indent="0">
              <a:buNone/>
            </a:pPr>
            <a:r>
              <a:rPr lang="de-DE" sz="2400" dirty="0">
                <a:latin typeface="Bahnschrift" panose="020B0502040204020203" pitchFamily="34" charset="0"/>
              </a:rPr>
              <a:t>2796 x 1290 Pixel</a:t>
            </a:r>
          </a:p>
          <a:p>
            <a:r>
              <a:rPr lang="de-DE" dirty="0">
                <a:latin typeface="Bahnschrift" panose="020B0502040204020203" pitchFamily="34" charset="0"/>
              </a:rPr>
              <a:t>Leistung:			Prozessor 64 Bit</a:t>
            </a:r>
          </a:p>
          <a:p>
            <a:r>
              <a:rPr lang="de-DE" dirty="0">
                <a:latin typeface="Bahnschrift" panose="020B0502040204020203" pitchFamily="34" charset="0"/>
              </a:rPr>
              <a:t>Kamera			 48 Megapixel</a:t>
            </a:r>
          </a:p>
          <a:p>
            <a:pPr marL="0" indent="0">
              <a:buNone/>
            </a:pPr>
            <a:r>
              <a:rPr lang="de-DE" dirty="0">
                <a:latin typeface="Bahnschrift" panose="020B0502040204020203" pitchFamily="34" charset="0"/>
              </a:rPr>
              <a:t>				 vier Kamera 		</a:t>
            </a:r>
          </a:p>
          <a:p>
            <a:endParaRPr lang="de-DE" dirty="0"/>
          </a:p>
        </p:txBody>
      </p:sp>
      <p:pic>
        <p:nvPicPr>
          <p:cNvPr id="4" name="Picture 4" descr="iPhone 14 Pro mit Vertrag günstig kaufen → Telekom, Vodafone, o2">
            <a:extLst>
              <a:ext uri="{FF2B5EF4-FFF2-40B4-BE49-F238E27FC236}">
                <a16:creationId xmlns:a16="http://schemas.microsoft.com/office/drawing/2014/main" id="{38231981-8A68-06DC-AD6F-187F4462C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351" y="2605178"/>
            <a:ext cx="3130907" cy="313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04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WiK-Teil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9234">
            <a:off x="5498896" y="466111"/>
            <a:ext cx="4294681" cy="6060791"/>
          </a:xfrm>
          <a:prstGeom prst="roundRect">
            <a:avLst>
              <a:gd name="adj" fmla="val 85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139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98486" y="300524"/>
            <a:ext cx="24643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latin typeface="Bahnschrift" panose="020B0502040204020203" pitchFamily="34" charset="0"/>
              </a:rPr>
              <a:t>Huawei</a:t>
            </a:r>
          </a:p>
          <a:p>
            <a:endParaRPr lang="de-DE" sz="2800" dirty="0">
              <a:latin typeface="Bahnschrift Light" panose="020B0502040204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821905" y="228600"/>
            <a:ext cx="505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Bahnschrift" panose="020B0502040204020203" pitchFamily="34" charset="0"/>
              </a:rPr>
              <a:t>Für das Übungsprojekt 2023</a:t>
            </a:r>
          </a:p>
        </p:txBody>
      </p:sp>
      <p:pic>
        <p:nvPicPr>
          <p:cNvPr id="1026" name="Picture 2" descr="Huawei P30 Pro 128GB Handy, Schwarz, Android 9.0 (Pie), Dual SIM - Luruzon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0" b="93800" l="13109" r="876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6" y="2070229"/>
            <a:ext cx="2556669" cy="47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 flipV="1">
            <a:off x="598486" y="1079663"/>
            <a:ext cx="2385346" cy="7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9401175" y="5041601"/>
            <a:ext cx="2528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Bahnschrift" panose="020B0502040204020203" pitchFamily="34" charset="0"/>
              </a:rPr>
              <a:t>Gruppenmitglieder:</a:t>
            </a:r>
          </a:p>
          <a:p>
            <a:r>
              <a:rPr lang="de-DE" sz="1600" dirty="0">
                <a:latin typeface="Bahnschrift" panose="020B0502040204020203" pitchFamily="34" charset="0"/>
              </a:rPr>
              <a:t>Felicitas Wenke, </a:t>
            </a:r>
          </a:p>
          <a:p>
            <a:r>
              <a:rPr lang="de-DE" sz="1600" dirty="0">
                <a:latin typeface="Bahnschrift" panose="020B0502040204020203" pitchFamily="34" charset="0"/>
              </a:rPr>
              <a:t>Simon Prior, </a:t>
            </a:r>
          </a:p>
          <a:p>
            <a:r>
              <a:rPr lang="de-DE" sz="1600" dirty="0">
                <a:latin typeface="Bahnschrift" panose="020B0502040204020203" pitchFamily="34" charset="0"/>
              </a:rPr>
              <a:t>Philipp Stach,</a:t>
            </a:r>
          </a:p>
          <a:p>
            <a:r>
              <a:rPr lang="de-DE" sz="1600" dirty="0">
                <a:latin typeface="Bahnschrift" panose="020B0502040204020203" pitchFamily="34" charset="0"/>
              </a:rPr>
              <a:t>Thomas Bader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9286875" y="3244334"/>
            <a:ext cx="264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Vom 19.01 – 16.02.2023</a:t>
            </a:r>
          </a:p>
        </p:txBody>
      </p:sp>
      <p:pic>
        <p:nvPicPr>
          <p:cNvPr id="8" name="Picture 2" descr="Huawei, logo Symbol in Vector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57"/>
          <a:stretch/>
        </p:blipFill>
        <p:spPr bwMode="auto">
          <a:xfrm>
            <a:off x="3283786" y="2215649"/>
            <a:ext cx="173338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uawei, logo Symbol in Vector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25" t="-9869" r="3249" b="9869"/>
          <a:stretch/>
        </p:blipFill>
        <p:spPr bwMode="auto">
          <a:xfrm>
            <a:off x="5017168" y="1959939"/>
            <a:ext cx="328462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06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Geschichte</a:t>
            </a:r>
          </a:p>
          <a:p>
            <a:r>
              <a:rPr lang="de-DE" sz="2400" dirty="0">
                <a:latin typeface="Bahnschrift" panose="020B0502040204020203" pitchFamily="34" charset="0"/>
              </a:rPr>
              <a:t>Huawei P30 Lite Kriterien</a:t>
            </a:r>
          </a:p>
          <a:p>
            <a:r>
              <a:rPr lang="de-DE" dirty="0" err="1">
                <a:latin typeface="Bahnschrift" panose="020B0502040204020203" pitchFamily="34" charset="0"/>
              </a:rPr>
              <a:t>WiK</a:t>
            </a:r>
            <a:r>
              <a:rPr lang="de-DE" dirty="0">
                <a:latin typeface="Bahnschrift" panose="020B0502040204020203" pitchFamily="34" charset="0"/>
              </a:rPr>
              <a:t>-Teil</a:t>
            </a:r>
          </a:p>
          <a:p>
            <a:r>
              <a:rPr lang="de-DE" dirty="0">
                <a:latin typeface="Bahnschrift" panose="020B0502040204020203" pitchFamily="34" charset="0"/>
              </a:rPr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108079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Geschichte</a:t>
            </a:r>
          </a:p>
        </p:txBody>
      </p:sp>
      <p:pic>
        <p:nvPicPr>
          <p:cNvPr id="2050" name="Picture 2" descr="Huawei-Smartphone P20 Pro attackiert Apple und Samsung mit Dreifach-Kamera  - WEL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4" y="4828810"/>
            <a:ext cx="2015040" cy="196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80322" y="2356861"/>
            <a:ext cx="48069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hnschrift" panose="020B0502040204020203" pitchFamily="34" charset="0"/>
              </a:rPr>
              <a:t>Gründung: 1987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hnschrift" panose="020B0502040204020203" pitchFamily="34" charset="0"/>
              </a:rPr>
              <a:t>Gründer: Ren </a:t>
            </a:r>
            <a:r>
              <a:rPr lang="de-DE" sz="2000" dirty="0" err="1">
                <a:latin typeface="Bahnschrift" panose="020B0502040204020203" pitchFamily="34" charset="0"/>
              </a:rPr>
              <a:t>Zhengfei</a:t>
            </a:r>
            <a:endParaRPr lang="de-DE" sz="20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hnschrift" panose="020B0502040204020203" pitchFamily="34" charset="0"/>
              </a:rPr>
              <a:t>Mitarbeiter: 188.000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hnschrift" panose="020B0502040204020203" pitchFamily="34" charset="0"/>
              </a:rPr>
              <a:t>Vermögen: 116 Mrd.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hnschrift" panose="020B0502040204020203" pitchFamily="34" charset="0"/>
              </a:rPr>
              <a:t>Sitz: China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0322" y="4241173"/>
            <a:ext cx="199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Bahnschrift" panose="020B0502040204020203" pitchFamily="34" charset="0"/>
              </a:rPr>
              <a:t>Produkte:</a:t>
            </a:r>
          </a:p>
        </p:txBody>
      </p:sp>
      <p:pic>
        <p:nvPicPr>
          <p:cNvPr id="2052" name="Picture 4" descr="HUAWEI Laptops - HUAWEI Deutschla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40" y="4826484"/>
            <a:ext cx="3564886" cy="184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UAWEI WATCH D - HUAWEI Deutschla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92" y="4853216"/>
            <a:ext cx="1856249" cy="185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UAWEI Tablets - HUAWEI Deutschla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75" y="4929974"/>
            <a:ext cx="3165708" cy="164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opfhörer HUAWEI FreeBuds 4i, In-ear Kopfhörer Bluetooth Ceramic White  Ceramic White | MediaMark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62" y="4910000"/>
            <a:ext cx="2270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571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>
                <a:latin typeface="Bahnschrift" panose="020B0502040204020203" pitchFamily="34" charset="0"/>
              </a:rPr>
              <a:t>Huawei</a:t>
            </a:r>
            <a:r>
              <a:rPr lang="de-DE" sz="3200" dirty="0">
                <a:latin typeface="Bahnschrift" panose="020B0502040204020203" pitchFamily="34" charset="0"/>
              </a:rPr>
              <a:t> P30 Lite Kriterien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Kamera: 48 Megapixel Weitwinkel, 8 </a:t>
            </a:r>
            <a:r>
              <a:rPr lang="de-DE" sz="2000" dirty="0" err="1">
                <a:latin typeface="Bahnschrift" panose="020B0502040204020203" pitchFamily="34" charset="0"/>
              </a:rPr>
              <a:t>Mpx</a:t>
            </a:r>
            <a:r>
              <a:rPr lang="de-DE" sz="2000" dirty="0">
                <a:latin typeface="Bahnschrift" panose="020B0502040204020203" pitchFamily="34" charset="0"/>
              </a:rPr>
              <a:t> Ultra Weitwinkel, 2Mpx </a:t>
            </a:r>
            <a:r>
              <a:rPr lang="de-DE" sz="2000" dirty="0" err="1">
                <a:latin typeface="Bahnschrift" panose="020B0502040204020203" pitchFamily="34" charset="0"/>
              </a:rPr>
              <a:t>Bokeh</a:t>
            </a:r>
            <a:r>
              <a:rPr lang="de-DE" sz="2000" dirty="0">
                <a:latin typeface="Bahnschrift" panose="020B0502040204020203" pitchFamily="34" charset="0"/>
              </a:rPr>
              <a:t> Objekt</a:t>
            </a:r>
          </a:p>
          <a:p>
            <a:r>
              <a:rPr lang="de-DE" sz="2000" dirty="0">
                <a:latin typeface="Bahnschrift" panose="020B0502040204020203" pitchFamily="34" charset="0"/>
              </a:rPr>
              <a:t>Preis: ca. 269,00€</a:t>
            </a:r>
          </a:p>
          <a:p>
            <a:r>
              <a:rPr lang="de-DE" sz="2000" dirty="0">
                <a:latin typeface="Bahnschrift" panose="020B0502040204020203" pitchFamily="34" charset="0"/>
              </a:rPr>
              <a:t>Display: 6,15 Zoll, Auflösung 1.080 x 2.312 Pixel, Pixeldichte 415 </a:t>
            </a:r>
            <a:r>
              <a:rPr lang="de-DE" sz="2000" dirty="0" err="1">
                <a:latin typeface="Bahnschrift" panose="020B0502040204020203" pitchFamily="34" charset="0"/>
              </a:rPr>
              <a:t>ppi</a:t>
            </a:r>
            <a:endParaRPr lang="de-DE" sz="2000" dirty="0">
              <a:latin typeface="Bahnschrift" panose="020B0502040204020203" pitchFamily="34" charset="0"/>
            </a:endParaRPr>
          </a:p>
          <a:p>
            <a:r>
              <a:rPr lang="de-DE" sz="2000" dirty="0">
                <a:latin typeface="Bahnschrift" panose="020B0502040204020203" pitchFamily="34" charset="0"/>
              </a:rPr>
              <a:t>Akku: Kapazität von 3.240 </a:t>
            </a:r>
            <a:r>
              <a:rPr lang="de-DE" sz="2000" dirty="0" err="1">
                <a:latin typeface="Bahnschrift" panose="020B0502040204020203" pitchFamily="34" charset="0"/>
              </a:rPr>
              <a:t>mAh</a:t>
            </a:r>
            <a:endParaRPr lang="de-DE" sz="2000" dirty="0">
              <a:latin typeface="Bahnschrift" panose="020B0502040204020203" pitchFamily="34" charset="0"/>
            </a:endParaRPr>
          </a:p>
          <a:p>
            <a:r>
              <a:rPr lang="de-DE" sz="2000" dirty="0">
                <a:latin typeface="Bahnschrift" panose="020B0502040204020203" pitchFamily="34" charset="0"/>
              </a:rPr>
              <a:t>Leistung: Taktrate 480 und 2189 MHz</a:t>
            </a:r>
          </a:p>
        </p:txBody>
      </p:sp>
      <p:pic>
        <p:nvPicPr>
          <p:cNvPr id="4" name="Picture 2" descr="Стекло на Камеру Huawei P30 Lite OpticPro (Хуавей П30 Р30 Лайт Лите), цена  70 грн — Prom.ua (ID#1197742418)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052" y="3417806"/>
            <a:ext cx="3440193" cy="344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045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 Mein </a:t>
            </a:r>
            <a:r>
              <a:rPr lang="de-DE" dirty="0" err="1">
                <a:latin typeface="Bahnschrift" panose="020B0502040204020203" pitchFamily="34" charset="0"/>
              </a:rPr>
              <a:t>WiK</a:t>
            </a:r>
            <a:r>
              <a:rPr lang="de-DE" dirty="0">
                <a:latin typeface="Bahnschrift" panose="020B0502040204020203" pitchFamily="34" charset="0"/>
              </a:rPr>
              <a:t> Teil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512" y="179125"/>
            <a:ext cx="4575671" cy="64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819400" y="2857500"/>
            <a:ext cx="4504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Bahnschrift" panose="020B0502040204020203" pitchFamily="34" charset="0"/>
              </a:rPr>
              <a:t>Übungsprojekt 2023</a:t>
            </a:r>
          </a:p>
        </p:txBody>
      </p:sp>
      <p:pic>
        <p:nvPicPr>
          <p:cNvPr id="1026" name="Picture 2" descr="Find X3 Lite 5G | 128GB | Starry Black | O-F-X3-L-128GB-S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0" y="97631"/>
            <a:ext cx="2154729" cy="254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i:OPPO Logo.svg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4" y="1094198"/>
            <a:ext cx="6743193" cy="99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066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Oppo Find X3 Lite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latin typeface="Bahnschrift" panose="020B0502040204020203" pitchFamily="34" charset="0"/>
              </a:rPr>
              <a:t>Preis</a:t>
            </a:r>
          </a:p>
          <a:p>
            <a:r>
              <a:rPr lang="de-DE" sz="3200" dirty="0">
                <a:latin typeface="Bahnschrift" panose="020B0502040204020203" pitchFamily="34" charset="0"/>
              </a:rPr>
              <a:t>Akku</a:t>
            </a:r>
          </a:p>
          <a:p>
            <a:r>
              <a:rPr lang="de-DE" sz="3200" dirty="0">
                <a:latin typeface="Bahnschrift" panose="020B0502040204020203" pitchFamily="34" charset="0"/>
              </a:rPr>
              <a:t>Leistung</a:t>
            </a:r>
          </a:p>
          <a:p>
            <a:r>
              <a:rPr lang="de-DE" sz="3200" dirty="0">
                <a:latin typeface="Bahnschrift" panose="020B0502040204020203" pitchFamily="34" charset="0"/>
              </a:rPr>
              <a:t>Kamera</a:t>
            </a:r>
          </a:p>
          <a:p>
            <a:r>
              <a:rPr lang="de-DE" sz="3200" dirty="0">
                <a:latin typeface="Bahnschrift" panose="020B0502040204020203" pitchFamily="34" charset="0"/>
              </a:rPr>
              <a:t>Display</a:t>
            </a:r>
          </a:p>
          <a:p>
            <a:r>
              <a:rPr lang="de-DE" sz="3200" dirty="0">
                <a:latin typeface="Bahnschrift" panose="020B0502040204020203" pitchFamily="34" charset="0"/>
              </a:rPr>
              <a:t>Geschichte</a:t>
            </a:r>
          </a:p>
        </p:txBody>
      </p:sp>
      <p:pic>
        <p:nvPicPr>
          <p:cNvPr id="2050" name="Picture 2" descr="Find X3 Lite 5G | 128GB | Starry Black | O-F-X3-L-128GB-S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332" y="2085519"/>
            <a:ext cx="3281618" cy="410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16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 dirty="0">
                <a:latin typeface="Bahnschrift" panose="020B0502040204020203" pitchFamily="34" charset="0"/>
              </a:rPr>
              <a:t>Gliederung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106519"/>
              </p:ext>
            </p:extLst>
          </p:nvPr>
        </p:nvGraphicFramePr>
        <p:xfrm>
          <a:off x="680321" y="2476573"/>
          <a:ext cx="961386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3984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512AFF-59BD-4269-8ACB-79AE8F5B3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2512AFF-59BD-4269-8ACB-79AE8F5B3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2512AFF-59BD-4269-8ACB-79AE8F5B3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539F9E-31F4-43DF-815E-874DF8B0B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FB539F9E-31F4-43DF-815E-874DF8B0B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FB539F9E-31F4-43DF-815E-874DF8B0B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93C9BC-ED7A-4F5B-AA5B-C6D600A7CB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D093C9BC-ED7A-4F5B-AA5B-C6D600A7CB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D093C9BC-ED7A-4F5B-AA5B-C6D600A7CB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837EB0-96A5-4DD3-8215-A4AC0D0305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65837EB0-96A5-4DD3-8215-A4AC0D0305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65837EB0-96A5-4DD3-8215-A4AC0D0305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C2E4BA-2ACB-4EAA-A972-E490C5B9B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F5C2E4BA-2ACB-4EAA-A972-E490C5B9B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F5C2E4BA-2ACB-4EAA-A972-E490C5B9B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E3EEA3-D891-4CD9-80DE-22A32B9DD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24E3EEA3-D891-4CD9-80DE-22A32B9DD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24E3EEA3-D891-4CD9-80DE-22A32B9DD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84E8FF-DA90-45FA-8BC1-E8FD0B020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2C84E8FF-DA90-45FA-8BC1-E8FD0B020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2C84E8FF-DA90-45FA-8BC1-E8FD0B020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Preis, Akku, Leistung und Display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80323" y="2336872"/>
            <a:ext cx="8777186" cy="3698167"/>
          </a:xfrm>
        </p:spPr>
        <p:txBody>
          <a:bodyPr>
            <a:normAutofit lnSpcReduction="10000"/>
          </a:bodyPr>
          <a:lstStyle/>
          <a:p>
            <a:r>
              <a:rPr lang="de-DE" sz="3200" dirty="0">
                <a:latin typeface="Bahnschrift" panose="020B0502040204020203" pitchFamily="34" charset="0"/>
              </a:rPr>
              <a:t>Preis: 280 €</a:t>
            </a:r>
          </a:p>
          <a:p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>
                <a:latin typeface="Bahnschrift" panose="020B0502040204020203" pitchFamily="34" charset="0"/>
              </a:rPr>
              <a:t>Akku: in 35 min auf 100 %</a:t>
            </a:r>
          </a:p>
          <a:p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>
                <a:latin typeface="Bahnschrift" panose="020B0502040204020203" pitchFamily="34" charset="0"/>
              </a:rPr>
              <a:t>Hält 28h lang</a:t>
            </a:r>
          </a:p>
          <a:p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>
                <a:latin typeface="Bahnschrift" panose="020B0502040204020203" pitchFamily="34" charset="0"/>
              </a:rPr>
              <a:t>90 HZ Bildwiederholrate</a:t>
            </a:r>
          </a:p>
        </p:txBody>
      </p:sp>
      <p:pic>
        <p:nvPicPr>
          <p:cNvPr id="2050" name="Picture 2" descr="Oppo Find X3 Lite im Test: Obere Mittelklasse mit Blitz-Akku im Lite-Gewand  | TechSt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889" y="2861648"/>
            <a:ext cx="4634469" cy="260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470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Kamera</a:t>
            </a:r>
          </a:p>
        </p:txBody>
      </p:sp>
      <p:pic>
        <p:nvPicPr>
          <p:cNvPr id="4" name="Picture 2" descr="https://www.oppo.com/content/dam/oppo/product-asset-library/find-x3-series/weu-x3-lite-nosilver/v2/assets/kunlun-camera-module-desktop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79" y="2708275"/>
            <a:ext cx="3575389" cy="34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r Verbinder 8"/>
          <p:cNvCxnSpPr/>
          <p:nvPr/>
        </p:nvCxnSpPr>
        <p:spPr>
          <a:xfrm>
            <a:off x="4562475" y="3124200"/>
            <a:ext cx="4343400" cy="171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4457700" y="3657600"/>
            <a:ext cx="4772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9229725" y="3657600"/>
            <a:ext cx="0" cy="24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4562475" y="4019550"/>
            <a:ext cx="4181475" cy="22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4457700" y="4430712"/>
            <a:ext cx="4286250" cy="322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4457700" y="4933950"/>
            <a:ext cx="4286250" cy="390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371475" y="2754868"/>
            <a:ext cx="260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Dual </a:t>
            </a:r>
            <a:r>
              <a:rPr lang="de-DE" dirty="0" err="1">
                <a:latin typeface="Bahnschrift" panose="020B0502040204020203" pitchFamily="34" charset="0"/>
              </a:rPr>
              <a:t>view</a:t>
            </a:r>
            <a:r>
              <a:rPr lang="de-DE" dirty="0">
                <a:latin typeface="Bahnschrift" panose="020B0502040204020203" pitchFamily="34" charset="0"/>
              </a:rPr>
              <a:t> Video</a:t>
            </a:r>
          </a:p>
          <a:p>
            <a:endParaRPr lang="de-DE" dirty="0">
              <a:latin typeface="Bahnschrift" panose="020B0502040204020203" pitchFamily="34" charset="0"/>
            </a:endParaRPr>
          </a:p>
          <a:p>
            <a:r>
              <a:rPr lang="de-DE" dirty="0">
                <a:latin typeface="Bahnschrift" panose="020B0502040204020203" pitchFamily="34" charset="0"/>
              </a:rPr>
              <a:t>Nacht Videos</a:t>
            </a:r>
          </a:p>
        </p:txBody>
      </p:sp>
      <p:sp>
        <p:nvSpPr>
          <p:cNvPr id="21" name="Rechteck 20"/>
          <p:cNvSpPr/>
          <p:nvPr/>
        </p:nvSpPr>
        <p:spPr>
          <a:xfrm>
            <a:off x="371475" y="3078481"/>
            <a:ext cx="181927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Bahnschrift" panose="020B0502040204020203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371475" y="3611523"/>
            <a:ext cx="1819275" cy="460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Bahnschrift" panose="020B0502040204020203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550627" y="3001096"/>
            <a:ext cx="850900" cy="370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32 MP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550627" y="3468977"/>
            <a:ext cx="69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2 MP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550627" y="4000024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64 MP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550627" y="456461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8 MP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550627" y="5129212"/>
            <a:ext cx="793750" cy="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</a:rPr>
              <a:t>2 MP</a:t>
            </a:r>
          </a:p>
        </p:txBody>
      </p:sp>
    </p:spTree>
    <p:extLst>
      <p:ext uri="{BB962C8B-B14F-4D97-AF65-F5344CB8AC3E}">
        <p14:creationId xmlns:p14="http://schemas.microsoft.com/office/powerpoint/2010/main" val="115226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3" grpId="0"/>
      <p:bldP spid="5" grpId="0"/>
      <p:bldP spid="6" grpId="0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Geschichte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Gründung 2001</a:t>
            </a:r>
          </a:p>
          <a:p>
            <a:endParaRPr lang="de-DE" dirty="0">
              <a:latin typeface="Bahnschrift" panose="020B0502040204020203" pitchFamily="34" charset="0"/>
            </a:endParaRPr>
          </a:p>
          <a:p>
            <a:r>
              <a:rPr lang="de-DE" dirty="0">
                <a:latin typeface="Bahnschrift" panose="020B0502040204020203" pitchFamily="34" charset="0"/>
              </a:rPr>
              <a:t>Anfang nur MP3 Player</a:t>
            </a:r>
          </a:p>
          <a:p>
            <a:endParaRPr lang="de-DE" dirty="0">
              <a:latin typeface="Bahnschrift" panose="020B0502040204020203" pitchFamily="34" charset="0"/>
            </a:endParaRPr>
          </a:p>
          <a:p>
            <a:r>
              <a:rPr lang="de-DE" dirty="0">
                <a:latin typeface="Bahnschrift" panose="020B0502040204020203" pitchFamily="34" charset="0"/>
              </a:rPr>
              <a:t>Guangdong Oppo</a:t>
            </a:r>
          </a:p>
          <a:p>
            <a:endParaRPr lang="de-DE" dirty="0">
              <a:latin typeface="Bahnschrift" panose="020B0502040204020203" pitchFamily="34" charset="0"/>
            </a:endParaRPr>
          </a:p>
          <a:p>
            <a:r>
              <a:rPr lang="de-DE" dirty="0">
                <a:latin typeface="Bahnschrift" panose="020B0502040204020203" pitchFamily="34" charset="0"/>
              </a:rPr>
              <a:t>2008 Smartphone</a:t>
            </a:r>
          </a:p>
        </p:txBody>
      </p:sp>
      <p:pic>
        <p:nvPicPr>
          <p:cNvPr id="1026" name="Picture 2" descr="History of the OPPO 2012-2021 | All OPPO Phones Evolution 2012-2021 - 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516" y="2779217"/>
            <a:ext cx="5493859" cy="30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21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Mein WIK Teil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7252" y="187330"/>
            <a:ext cx="4656873" cy="66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Quellen angaben Simon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7650" y="2705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62048" y="2456347"/>
            <a:ext cx="7924801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https://www.giga.de/unternehmen/apple/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https://www.spiegel.de/netzwelt/gadgets/iphone-13-im-test-was-die-neuen-apple-handys-koennen-a-a24816bb-b361-4d60-b524-6700ef820808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google.com/search?q=apple+standorte&amp;ei=3fPQY4O4MbmCxc8PyM-joAU&amp;ved=0ahUKEwjDmu3oseL8AhU5QfEDHcjnCFQQ4dUDCA8&amp;uact=5&amp;oq=apple+standorte&amp;gs_lcp=Cgxnd3Mtd2l6LXNlcnAQAzIFCAAQgAQyBQgAEIAEMgUIABCABDIFCAAQgAQyBQgAEIAEMgUIABCABDIGCAAQFhAeMgYIABAWEB4yBggAEBYQHjIGCAAQFhAeOgoIABBHENYEELADOgcIABCwAxBDOg0IABDkAhDWBBCwAxgBOhUILhDHARDRAxDUAhDIAxCwAxBDGAI6DAguEMgDELADEEMYAjoSCC4QxwEQ0QMQyAMQsAMQQxgCOg4ILhCABBCxAxDHARDRAzoICAAQgAQQsQM6CwgAEIAEELEDEIMBOgsILhCxAxDHARCvAToFCAAQsQM6CAgAEIAEEMkDOgsILhCABBDHARCvAToECAAQQ0oECEEYAEoECEYYAVCFCFiILGD1LWgBcAF4AIABXYgBpgWSAQE5mAEAoAEByAESwAEB2gEGCAEQARgJ2gEGCAIQARgI&amp;sclient=gws-wiz-serp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https://www.apple.com/de-business/shop/product/MQD83ZM/A/airpods-pro?fnode=655939e530e748a8af4e6177ca1ad3e49f734c5285166b08ae8822dd9b585404c56e3922504edfd855707bf7bb4e6fbeafb60d89d95472fcb50a0fb9560978176d7db8a4f0b1ab65ddbd9418710763cc917e56954d6b32375023337add22afed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https://www.apple.com/de/shop/buy-mac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https://www.apple.com/de/shop/buy-watch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google.com/search?q=apple+&amp;tbm=isch&amp;ved=2ahUKEwjAtLLxteL8AhXDpycCHUppAZgQ2-cCegQIABAA&amp;oq=apple+&amp;gs_lcp=CgNpbWcQAzIECAAQQzIICAAQgAQQsQMyBwgAELEDEEMyCAgAEIAEELEDMgUIABCABDIHCAAQsQMQQzIFCAAQgAQyCAgAEIAEELEDMgsIABCABBCxAxCDATIICAAQgAQQsQNQnRJYnRJg2xRoAHAAeACAAXqIAfMBkgEDMC4ymAEAoAEBqgELZ3dzLXdpei1pbWfAAQE&amp;sclient=img&amp;ei=IfjQY4CgHMPPnsEPytKFwAk&amp;bih=913&amp;biw=1280#imgrc=oYInzvM8g8f3tM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google.com/search?q=iphone+14+pro+max+leistung&amp;rlz=1C1GCEA_enDE1042DE1042&amp;ei=-ADRY9rXLLiUxc8P36mlmAk&amp;ved=0ahUKEwjas82ovuL8AhU4SvEDHd9UCZMQ4dUDCA8&amp;uact=5&amp;oq=iphone+14+pro+max+leistung&amp;gs_lcp=Cgxnd3Mtd2l6LXNlcnAQAzIFCAAQgAQ6CggAEEcQ1gQQsAM6BAgAEEM6CAgAEIAEELEDOgcIABCABBAKOgYIABAWEB5KBAhBGABKBAhGGABQkwdY2ilgwytoAXABeACAAV6IAZUGkgECMTCYAQCgAQHIAQjAAQE&amp;sclient=gws-wiz-serp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https://zis.ba/product/apple-iphone-14-128gb-midnight/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sng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https://cellphones.com.vn/sforum/xuat-hien-hinh-anh-cho-thay-iphone-14-pro-max-se-day-va-rong-hon-iphone-13-pro-max</a:t>
            </a:r>
            <a:endParaRPr kumimoji="0" lang="de-DE" altLang="de-DE" sz="900" b="0" i="0" u="sng" strike="noStrike" cap="none" normalizeH="0" baseline="0" dirty="0">
              <a:ln>
                <a:noFill/>
              </a:ln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306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Quellen </a:t>
            </a:r>
            <a:r>
              <a:rPr lang="de-DE" dirty="0" err="1">
                <a:latin typeface="Bahnschrift" panose="020B0502040204020203" pitchFamily="34" charset="0"/>
              </a:rPr>
              <a:t>Feli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0322" y="3429000"/>
            <a:ext cx="9613861" cy="1372485"/>
          </a:xfrm>
        </p:spPr>
        <p:txBody>
          <a:bodyPr/>
          <a:lstStyle/>
          <a:p>
            <a:r>
              <a:rPr lang="de-DE" sz="1050" dirty="0">
                <a:latin typeface="Bahnschrif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https://www.techstage.de/test/huawei-p30-lite-im-test-gute-kamera-miese-software/vhywhrm#nav-ring-21</a:t>
            </a:r>
            <a:endParaRPr lang="de-DE" sz="1050" dirty="0">
              <a:latin typeface="Bahnschrift" panose="020B0502040204020203" pitchFamily="34" charset="0"/>
            </a:endParaRPr>
          </a:p>
          <a:p>
            <a:r>
              <a:rPr lang="de-DE" sz="1050" dirty="0">
                <a:latin typeface="Bahnschrift" panose="020B0502040204020203" pitchFamily="34" charset="0"/>
              </a:rPr>
              <a:t>https://www.google.com/search?q=huawei+p30+lite+kriterien+kamera&amp;bih=876&amp;biw=1034&amp;hl=de&amp;ei=bvTQY43xK9vBxc8P7YCpqAc&amp;oq=huawei+p30+lite+kriterien+k&amp;gs_lcp=Cgxnd3Mtd2l6LXNlcnAQARgAMgUIIRCgATIFCCEQoAEyBQghEKABMggIIRAWEB4QHTIICCEQFhAeEB0yCAghEBYQHhAdMggIIRAWEB4QHTIICCEQFhAeEB0yCAghEBYQHhAdMggIIRAWEB4QHToKCAAQRxDWBBCwA0oECEEYAEoECEYYAFDMFVibHGDjO2gBcAF4AIABgAGIAfMBkgEDMC4ymAEAoAEByAEIwAEB&amp;sclient=gws-wiz-serp</a:t>
            </a:r>
          </a:p>
          <a:p>
            <a:r>
              <a:rPr lang="de-DE" sz="1050" dirty="0">
                <a:latin typeface="Bahnschrif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https://www.idealo.de/preisvergleich/OffersOfProduct/6466745_-p30-lite-huawei.html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4042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Quellenangaben Thomas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0322" y="2863084"/>
            <a:ext cx="9613861" cy="2787218"/>
          </a:xfrm>
        </p:spPr>
        <p:txBody>
          <a:bodyPr>
            <a:normAutofit/>
          </a:bodyPr>
          <a:lstStyle/>
          <a:p>
            <a:r>
              <a:rPr lang="de-DE" sz="1800" dirty="0">
                <a:latin typeface="Bahnschrif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https://commons.wikimedia.org/wiki/File:OPPO_LOGO_2019.svg</a:t>
            </a:r>
            <a:endParaRPr lang="de-DE" sz="1800" dirty="0">
              <a:latin typeface="Bahnschrift" panose="020B0502040204020203" pitchFamily="34" charset="0"/>
            </a:endParaRPr>
          </a:p>
          <a:p>
            <a:r>
              <a:rPr lang="de-DE" sz="1800" dirty="0">
                <a:latin typeface="Bahnschrif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https://www.flymobile.de/Find-X3-Lite-5G/O-F-X3-L-128GB-SB</a:t>
            </a:r>
            <a:endParaRPr lang="de-DE" sz="1800" dirty="0">
              <a:latin typeface="Bahnschrift" panose="020B0502040204020203" pitchFamily="34" charset="0"/>
            </a:endParaRPr>
          </a:p>
          <a:p>
            <a:r>
              <a:rPr lang="de-DE" sz="1800" dirty="0">
                <a:latin typeface="Bahnschrif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https://www.techstage.de/test/oppo-find-x3-lite-im-test-obere-mittelklasse-mit-blitz-akku-im-lite-gewand/n5txtrp</a:t>
            </a:r>
            <a:endParaRPr lang="de-DE" sz="1800" dirty="0">
              <a:latin typeface="Bahnschrift" panose="020B0502040204020203" pitchFamily="34" charset="0"/>
            </a:endParaRPr>
          </a:p>
          <a:p>
            <a:r>
              <a:rPr lang="de-DE" sz="1800" dirty="0">
                <a:latin typeface="Bahnschrift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https://www.oppo.com/chde/smartphones/series-find-x/find-x3-lite/</a:t>
            </a:r>
            <a:endParaRPr lang="de-DE" sz="1800" dirty="0">
              <a:latin typeface="Bahnschrift" panose="020B0502040204020203" pitchFamily="34" charset="0"/>
            </a:endParaRPr>
          </a:p>
          <a:p>
            <a:r>
              <a:rPr lang="de-DE" sz="1800" dirty="0">
                <a:latin typeface="Bahnschrif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https://www.google.com/search?q=oppo+geschichte&amp;rlz=1C1GCEA_enDE1044DE1044&amp;source=lnms&amp;tbm=isch&amp;sa=X&amp;ved=2ahUKEwiYzc7vlYb9AhX7XfEDHdCYBTsQ_AUoAXoECAEQAw&amp;biw=1680&amp;bih=939&amp;dpr=1#imgrc=5MjImMMdNZDb3M</a:t>
            </a:r>
            <a:endParaRPr lang="de-DE" sz="1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676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97529DD-0019-4F2B-AAE6-A82A2FADB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B5AAB9-9C0B-4191-9D8C-E92806CC2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B0D32C-9323-4E07-8AE3-7AFF9334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E97D32F-1315-4522-AF1E-BCA3A653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5DADF0-4577-4642-B07A-3E27915F3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nhaltsplatzhalter 4" descr="Viele Fragezeichen vor schwarzem Hintergrund">
            <a:extLst>
              <a:ext uri="{FF2B5EF4-FFF2-40B4-BE49-F238E27FC236}">
                <a16:creationId xmlns:a16="http://schemas.microsoft.com/office/drawing/2014/main" id="{0371AF29-D3EC-F04E-8094-6C02ABC3BB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617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C8D824E-2FE2-436D-BA86-C0386D8FA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D858EC-8837-D69A-220A-421A3B0B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3700"/>
              <a:t>Vielen Dank für euer Aufmerksamkeit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BF686A-5588-8CBF-3AF9-F69870E42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5342302"/>
            <a:ext cx="8133478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 defTabSz="914400">
              <a:buNone/>
            </a:pPr>
            <a:r>
              <a:rPr lang="en-US" sz="1800"/>
              <a:t>Gibt es noch fragen 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E62E99-E55A-4404-B79D-9C8CC8523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2B71E6-6516-4BB6-B895-35E8F2892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B39608-D59B-4A40-BD24-A3B510F02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50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E65D7FA-E76C-4BC3-A429-CF64BC367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side Samsung's $300 Million Open-Air Office of the Future">
            <a:extLst>
              <a:ext uri="{FF2B5EF4-FFF2-40B4-BE49-F238E27FC236}">
                <a16:creationId xmlns:a16="http://schemas.microsoft.com/office/drawing/2014/main" id="{F07D038A-224F-AF81-83EE-8DA2369F1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6A5D59EF-03D3-4163-B6D4-53D9794E6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380EB636-0E64-447B-A436-048680F7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17C02A3-BE2B-433D-BD66-594309B83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de-DE" b="1" dirty="0">
                <a:latin typeface="Bahnschrift" panose="020B0502040204020203" pitchFamily="34" charset="0"/>
              </a:rPr>
              <a:t>Samsung</a:t>
            </a:r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708FE891-AFAF-4FF5-8C1D-137322CDF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9294641-47B5-4630-8E7D-094CDF563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Gründer: </a:t>
            </a:r>
            <a:r>
              <a:rPr lang="de-DE" sz="2000" dirty="0">
                <a:effectLst/>
                <a:latin typeface="Bahnschrift" panose="020B0502040204020203" pitchFamily="34" charset="0"/>
              </a:rPr>
              <a:t>Lee Byung-</a:t>
            </a:r>
            <a:r>
              <a:rPr lang="de-DE" sz="2000" dirty="0" err="1">
                <a:effectLst/>
                <a:latin typeface="Bahnschrift" panose="020B0502040204020203" pitchFamily="34" charset="0"/>
              </a:rPr>
              <a:t>chull</a:t>
            </a:r>
            <a:endParaRPr lang="de-DE" sz="2000" dirty="0">
              <a:latin typeface="Bahnschrift" panose="020B0502040204020203" pitchFamily="34" charset="0"/>
            </a:endParaRPr>
          </a:p>
          <a:p>
            <a:r>
              <a:rPr lang="de-DE" sz="2000" dirty="0">
                <a:latin typeface="Bahnschrift" panose="020B0502040204020203" pitchFamily="34" charset="0"/>
              </a:rPr>
              <a:t>Gründung: </a:t>
            </a:r>
            <a:r>
              <a:rPr lang="de-DE" sz="2000" dirty="0">
                <a:effectLst/>
                <a:latin typeface="Bahnschrift" panose="020B0502040204020203" pitchFamily="34" charset="0"/>
              </a:rPr>
              <a:t>13. Januar 1969, Suwon, Südkorea</a:t>
            </a:r>
            <a:endParaRPr lang="de-DE" sz="2000" dirty="0">
              <a:latin typeface="Bahnschrift" panose="020B0502040204020203" pitchFamily="34" charset="0"/>
            </a:endParaRPr>
          </a:p>
          <a:p>
            <a:r>
              <a:rPr lang="de-DE" sz="2000" dirty="0">
                <a:latin typeface="Bahnschrift" panose="020B0502040204020203" pitchFamily="34" charset="0"/>
              </a:rPr>
              <a:t>CEO: </a:t>
            </a:r>
            <a:r>
              <a:rPr lang="de-DE" sz="2000" b="1" dirty="0">
                <a:effectLst/>
                <a:latin typeface="Bahnschrift" panose="020B0502040204020203" pitchFamily="34" charset="0"/>
              </a:rPr>
              <a:t> </a:t>
            </a:r>
            <a:r>
              <a:rPr lang="de-DE" sz="2000" dirty="0">
                <a:effectLst/>
                <a:latin typeface="Bahnschrift" panose="020B0502040204020203" pitchFamily="34" charset="0"/>
              </a:rPr>
              <a:t>Kim </a:t>
            </a:r>
            <a:r>
              <a:rPr lang="de-DE" sz="2000" dirty="0" err="1">
                <a:effectLst/>
                <a:latin typeface="Bahnschrift" panose="020B0502040204020203" pitchFamily="34" charset="0"/>
              </a:rPr>
              <a:t>Ki</a:t>
            </a:r>
            <a:r>
              <a:rPr lang="de-DE" sz="2000" dirty="0">
                <a:effectLst/>
                <a:latin typeface="Bahnschrift" panose="020B0502040204020203" pitchFamily="34" charset="0"/>
              </a:rPr>
              <a:t> Nam</a:t>
            </a:r>
          </a:p>
          <a:p>
            <a:r>
              <a:rPr lang="de-DE" sz="2000" dirty="0">
                <a:effectLst/>
                <a:latin typeface="Bahnschrift" panose="020B0502040204020203" pitchFamily="34" charset="0"/>
              </a:rPr>
              <a:t>Jahresumsatz: 279,6 Billionen KRW / 203.594.209.332,72€</a:t>
            </a:r>
            <a:endParaRPr lang="de-DE" sz="2000" dirty="0">
              <a:latin typeface="Bahnschrift" panose="020B0502040204020203" pitchFamily="34" charset="0"/>
            </a:endParaRPr>
          </a:p>
          <a:p>
            <a:r>
              <a:rPr lang="de-DE" sz="2000" dirty="0">
                <a:effectLst/>
                <a:latin typeface="Bahnschrift" panose="020B0502040204020203" pitchFamily="34" charset="0"/>
              </a:rPr>
              <a:t>Produkte: </a:t>
            </a:r>
            <a:r>
              <a:rPr lang="de-DE" sz="2000" b="1" dirty="0">
                <a:effectLst/>
                <a:latin typeface="Bahnschrift" panose="020B0502040204020203" pitchFamily="34" charset="0"/>
              </a:rPr>
              <a:t>Smartphones und Fernsehern usw.</a:t>
            </a:r>
            <a:endParaRPr lang="de-DE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340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s Galaxy Tab S8 Ultra und das Galaxy S22 Ultra, beide von vorne gesehen. Auf beiden Displays ist die gleiche Samsung Notes-App mit einer Skizze eines Gebäudeentwurfs geöffnet, um den nahtlosen Übergang von einem Display zum anderen zu verdeutlichen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5" b="93114" l="0" r="89875">
                        <a14:foregroundMark x1="10993" y1="37402" x2="10993" y2="41471"/>
                        <a14:foregroundMark x1="96" y1="30203" x2="8872" y2="28951"/>
                        <a14:foregroundMark x1="8872" y1="28951" x2="9643" y2="15962"/>
                        <a14:foregroundMark x1="8197" y1="12050" x2="8197" y2="12050"/>
                        <a14:foregroundMark x1="8679" y1="10798" x2="8968" y2="9703"/>
                        <a14:foregroundMark x1="8968" y1="8920" x2="75699" y2="1565"/>
                        <a14:foregroundMark x1="76567" y1="2817" x2="76760" y2="93114"/>
                        <a14:foregroundMark x1="75699" y1="91706" x2="18515" y2="87324"/>
                        <a14:foregroundMark x1="16008" y1="87793" x2="16586" y2="92332"/>
                        <a14:foregroundMark x1="771" y1="89202" x2="16972" y2="91549"/>
                        <a14:foregroundMark x1="386" y1="88576" x2="964" y2="31142"/>
                        <a14:foregroundMark x1="17165" y1="83725" x2="59884" y2="86072"/>
                        <a14:foregroundMark x1="59884" y1="86072" x2="59884" y2="86072"/>
                        <a14:foregroundMark x1="17551" y1="85915" x2="16683" y2="92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01" y="940562"/>
            <a:ext cx="5498364" cy="33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Bahnschrift" panose="020B0502040204020203" pitchFamily="34" charset="0"/>
              </a:rPr>
              <a:t>Samsung GalaxyS22Ultra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70823" y="2912643"/>
            <a:ext cx="5685972" cy="3599316"/>
          </a:xfrm>
        </p:spPr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Erscheinung: </a:t>
            </a:r>
            <a:r>
              <a:rPr lang="de-DE" b="0" i="0" dirty="0">
                <a:effectLst/>
                <a:latin typeface="Bahnschrift" panose="020B0502040204020203" pitchFamily="34" charset="0"/>
              </a:rPr>
              <a:t>25. Februar 2022</a:t>
            </a:r>
            <a:endParaRPr lang="de-DE" dirty="0">
              <a:latin typeface="Bahnschrift" panose="020B0502040204020203" pitchFamily="34" charset="0"/>
            </a:endParaRPr>
          </a:p>
          <a:p>
            <a:r>
              <a:rPr lang="de-DE" dirty="0">
                <a:latin typeface="Bahnschrift" panose="020B0502040204020203" pitchFamily="34" charset="0"/>
              </a:rPr>
              <a:t>Größe: </a:t>
            </a:r>
            <a:r>
              <a:rPr lang="de-DE" b="1" i="0" dirty="0">
                <a:effectLst/>
                <a:latin typeface="Bahnschrift" panose="020B0502040204020203" pitchFamily="34" charset="0"/>
              </a:rPr>
              <a:t>163,3 x 77,9 x 8,9 mm</a:t>
            </a:r>
            <a:endParaRPr lang="de-DE" dirty="0">
              <a:latin typeface="Bahnschrift" panose="020B0502040204020203" pitchFamily="34" charset="0"/>
            </a:endParaRPr>
          </a:p>
          <a:p>
            <a:r>
              <a:rPr lang="de-DE" dirty="0">
                <a:latin typeface="Bahnschrift" panose="020B0502040204020203" pitchFamily="34" charset="0"/>
              </a:rPr>
              <a:t>Variationsarten: Farben, Speicher</a:t>
            </a:r>
          </a:p>
          <a:p>
            <a:r>
              <a:rPr lang="de-DE" dirty="0">
                <a:latin typeface="Bahnschrift" panose="020B0502040204020203" pitchFamily="34" charset="0"/>
              </a:rPr>
              <a:t>S Pen</a:t>
            </a:r>
          </a:p>
          <a:p>
            <a:r>
              <a:rPr lang="de-DE" dirty="0">
                <a:latin typeface="Bahnschrift" panose="020B0502040204020203" pitchFamily="34" charset="0"/>
              </a:rPr>
              <a:t>Gewicht: </a:t>
            </a:r>
            <a:r>
              <a:rPr lang="de-DE" dirty="0">
                <a:effectLst/>
              </a:rPr>
              <a:t>228 g</a:t>
            </a:r>
            <a:endParaRPr lang="de-DE" dirty="0">
              <a:latin typeface="Bahnschrift" panose="020B0502040204020203" pitchFamily="34" charset="0"/>
            </a:endParaRPr>
          </a:p>
          <a:p>
            <a:endParaRPr lang="de-DE" dirty="0">
              <a:latin typeface="Bahnschrift" panose="020B0502040204020203" pitchFamily="34" charset="0"/>
            </a:endParaRPr>
          </a:p>
        </p:txBody>
      </p:sp>
      <p:pic>
        <p:nvPicPr>
          <p:cNvPr id="3076" name="Picture 4" descr="https://images.samsung.com/is/image/samsung/assets/de/smartphones/galaxy-s22-ultra/images/galaxy-s22-ultra_highlights_ecosystem_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001" y="441693"/>
            <a:ext cx="1397000" cy="170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mages.samsung.com/de/smartphones/galaxy-s22-ultra/images/galaxy-s22-ultra_jump_showroo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459" y="882344"/>
            <a:ext cx="835025" cy="10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90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Bahnschrift" panose="020B0502040204020203" pitchFamily="34" charset="0"/>
              </a:rPr>
              <a:t>Kriterien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Kamera: 108 </a:t>
            </a:r>
            <a:r>
              <a:rPr lang="de-DE" dirty="0" err="1">
                <a:latin typeface="Bahnschrift" panose="020B0502040204020203" pitchFamily="34" charset="0"/>
              </a:rPr>
              <a:t>mpx</a:t>
            </a:r>
            <a:endParaRPr lang="de-DE" dirty="0">
              <a:latin typeface="Bahnschrift" panose="020B0502040204020203" pitchFamily="34" charset="0"/>
            </a:endParaRPr>
          </a:p>
          <a:p>
            <a:r>
              <a:rPr lang="de-DE" dirty="0">
                <a:latin typeface="Bahnschrift" panose="020B0502040204020203" pitchFamily="34" charset="0"/>
              </a:rPr>
              <a:t>Display: AMOLED mit 120 Hertz</a:t>
            </a:r>
          </a:p>
          <a:p>
            <a:r>
              <a:rPr lang="de-DE" dirty="0">
                <a:latin typeface="Bahnschrift" panose="020B0502040204020203" pitchFamily="34" charset="0"/>
              </a:rPr>
              <a:t>Akku: 45 Watt Netzteil</a:t>
            </a:r>
          </a:p>
          <a:p>
            <a:r>
              <a:rPr lang="de-DE" dirty="0">
                <a:latin typeface="Bahnschrift" panose="020B0502040204020203" pitchFamily="34" charset="0"/>
              </a:rPr>
              <a:t>Preis: 1249,00€</a:t>
            </a:r>
          </a:p>
          <a:p>
            <a:r>
              <a:rPr lang="de-DE" dirty="0">
                <a:latin typeface="Bahnschrift" panose="020B0502040204020203" pitchFamily="34" charset="0"/>
              </a:rPr>
              <a:t>Leistung /Prozessor, Arbeitsspeicher: </a:t>
            </a:r>
            <a:r>
              <a:rPr lang="de-DE" b="1" i="0" dirty="0" err="1">
                <a:effectLst/>
                <a:latin typeface="Bahnschrift" panose="020B0502040204020203" pitchFamily="34" charset="0"/>
              </a:rPr>
              <a:t>Exynos</a:t>
            </a:r>
            <a:r>
              <a:rPr lang="de-DE" b="1" i="0" dirty="0">
                <a:effectLst/>
                <a:latin typeface="Bahnschrift" panose="020B0502040204020203" pitchFamily="34" charset="0"/>
              </a:rPr>
              <a:t> 2200 mit acht Kernen</a:t>
            </a:r>
            <a:endParaRPr lang="de-DE" dirty="0">
              <a:latin typeface="Bahnschrift" panose="020B0502040204020203" pitchFamily="34" charset="0"/>
            </a:endParaRPr>
          </a:p>
        </p:txBody>
      </p:sp>
      <p:pic>
        <p:nvPicPr>
          <p:cNvPr id="4098" name="Picture 2" descr="https://images.samsung.com/de/smartphones/galaxy-s22-ultra/images/galaxy-s22-ultra_jump_showro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1" y="898218"/>
            <a:ext cx="835025" cy="10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574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Bahnschrift" panose="020B0502040204020203" pitchFamily="34" charset="0"/>
              </a:rPr>
              <a:t>M e i n   W i k  -  T e i 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833" t="362" b="-1"/>
          <a:stretch/>
        </p:blipFill>
        <p:spPr>
          <a:xfrm rot="525997">
            <a:off x="5178915" y="622822"/>
            <a:ext cx="4060908" cy="5766780"/>
          </a:xfrm>
          <a:prstGeom prst="roundRect">
            <a:avLst>
              <a:gd name="adj" fmla="val 89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5782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498600" y="2832100"/>
            <a:ext cx="750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latin typeface="Bahnschrift" panose="020B0502040204020203" pitchFamily="34" charset="0"/>
              </a:rPr>
              <a:t>Apple</a:t>
            </a:r>
            <a:endParaRPr lang="de-DE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14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80372" y="2603573"/>
            <a:ext cx="9613861" cy="3599316"/>
          </a:xfrm>
        </p:spPr>
        <p:txBody>
          <a:bodyPr/>
          <a:lstStyle/>
          <a:p>
            <a:r>
              <a:rPr lang="de-DE" dirty="0">
                <a:latin typeface="Bahnschrift" panose="020B0502040204020203" pitchFamily="34" charset="0"/>
              </a:rPr>
              <a:t>Appel Steckbrief</a:t>
            </a:r>
          </a:p>
          <a:p>
            <a:r>
              <a:rPr lang="de-DE" dirty="0">
                <a:latin typeface="Bahnschrift" panose="020B0502040204020203" pitchFamily="34" charset="0"/>
              </a:rPr>
              <a:t>Appel Produkte</a:t>
            </a:r>
          </a:p>
          <a:p>
            <a:r>
              <a:rPr lang="de-DE" dirty="0" err="1">
                <a:latin typeface="Bahnschrift" panose="020B0502040204020203" pitchFamily="34" charset="0"/>
              </a:rPr>
              <a:t>IPhone</a:t>
            </a:r>
            <a:r>
              <a:rPr lang="de-DE" dirty="0">
                <a:latin typeface="Bahnschrift" panose="020B0502040204020203" pitchFamily="34" charset="0"/>
              </a:rPr>
              <a:t> 14 Pro Max</a:t>
            </a:r>
          </a:p>
          <a:p>
            <a:pPr lvl="1"/>
            <a:r>
              <a:rPr lang="de-DE" sz="2400" dirty="0">
                <a:latin typeface="Bahnschrift" panose="020B0502040204020203" pitchFamily="34" charset="0"/>
              </a:rPr>
              <a:t>Daten </a:t>
            </a:r>
          </a:p>
          <a:p>
            <a:pPr lvl="1"/>
            <a:endParaRPr lang="de-DE" dirty="0">
              <a:latin typeface="Bahnschrift" panose="020B0502040204020203" pitchFamily="34" charset="0"/>
            </a:endParaRPr>
          </a:p>
        </p:txBody>
      </p:sp>
      <p:pic>
        <p:nvPicPr>
          <p:cNvPr id="1028" name="Picture 4" descr="iPhone 14 Pro mit Vertrag günstig kaufen → Telekom, Vodafone, o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34" y="2146122"/>
            <a:ext cx="4445176" cy="444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27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Bahnschrift" panose="020B0502040204020203" pitchFamily="34" charset="0"/>
              </a:rPr>
              <a:t>Apple Steckbrief 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Bahnschrift" panose="020B0502040204020203" pitchFamily="34" charset="0"/>
              </a:rPr>
              <a:t>Gründung:			1.April 1976</a:t>
            </a:r>
          </a:p>
          <a:p>
            <a:pPr marL="0" indent="0">
              <a:buNone/>
            </a:pPr>
            <a:r>
              <a:rPr lang="de-DE" dirty="0">
                <a:latin typeface="Bahnschrift" panose="020B0502040204020203" pitchFamily="34" charset="0"/>
              </a:rPr>
              <a:t>Gründer:			Steve Jobs, Steve </a:t>
            </a:r>
            <a:r>
              <a:rPr lang="de-DE" dirty="0" err="1">
                <a:latin typeface="Bahnschrift" panose="020B0502040204020203" pitchFamily="34" charset="0"/>
              </a:rPr>
              <a:t>Wozniag</a:t>
            </a:r>
            <a:r>
              <a:rPr lang="de-DE" dirty="0">
                <a:latin typeface="Bahnschrift" panose="020B0502040204020203" pitchFamily="34" charset="0"/>
              </a:rPr>
              <a:t> und Ron Wayne</a:t>
            </a:r>
          </a:p>
          <a:p>
            <a:pPr marL="0" indent="0">
              <a:buNone/>
            </a:pPr>
            <a:r>
              <a:rPr lang="de-DE" dirty="0">
                <a:latin typeface="Bahnschrift" panose="020B0502040204020203" pitchFamily="34" charset="0"/>
              </a:rPr>
              <a:t>Aktueller Inhaber:		Tim Cook</a:t>
            </a:r>
          </a:p>
          <a:p>
            <a:pPr marL="0" indent="0">
              <a:buNone/>
            </a:pPr>
            <a:r>
              <a:rPr lang="de-DE" dirty="0">
                <a:latin typeface="Bahnschrift" panose="020B0502040204020203" pitchFamily="34" charset="0"/>
              </a:rPr>
              <a:t>Mittarbeiter:			164.000</a:t>
            </a:r>
          </a:p>
          <a:p>
            <a:pPr marL="0" indent="0">
              <a:buNone/>
            </a:pPr>
            <a:r>
              <a:rPr lang="de-DE" dirty="0">
                <a:latin typeface="Bahnschrift" panose="020B0502040204020203" pitchFamily="34" charset="0"/>
              </a:rPr>
              <a:t>Standorte:			522</a:t>
            </a:r>
          </a:p>
          <a:p>
            <a:pPr marL="0" indent="0">
              <a:buNone/>
            </a:pPr>
            <a:r>
              <a:rPr lang="de-DE" dirty="0">
                <a:latin typeface="Bahnschrift" panose="020B0502040204020203" pitchFamily="34" charset="0"/>
              </a:rPr>
              <a:t>				25 Ländern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7604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Berlin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918</Words>
  <Application>Microsoft Office PowerPoint</Application>
  <PresentationFormat>Breitbild</PresentationFormat>
  <Paragraphs>145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Bahnschrift</vt:lpstr>
      <vt:lpstr>Bahnschrift Light</vt:lpstr>
      <vt:lpstr>Trebuchet MS</vt:lpstr>
      <vt:lpstr>Berlin</vt:lpstr>
      <vt:lpstr>PowerPoint-Präsentation</vt:lpstr>
      <vt:lpstr>Gliederung</vt:lpstr>
      <vt:lpstr>Samsung</vt:lpstr>
      <vt:lpstr>Samsung GalaxyS22Ultra</vt:lpstr>
      <vt:lpstr>Kriterien</vt:lpstr>
      <vt:lpstr>M e i n   W i k  -  T e i l</vt:lpstr>
      <vt:lpstr>PowerPoint-Präsentation</vt:lpstr>
      <vt:lpstr>Gliederung</vt:lpstr>
      <vt:lpstr>Apple Steckbrief </vt:lpstr>
      <vt:lpstr>Apple Produkte</vt:lpstr>
      <vt:lpstr>IPhone 14 Pro Max</vt:lpstr>
      <vt:lpstr>WiK-Teil</vt:lpstr>
      <vt:lpstr>PowerPoint-Präsentation</vt:lpstr>
      <vt:lpstr>Gliederung</vt:lpstr>
      <vt:lpstr>Geschichte</vt:lpstr>
      <vt:lpstr>Huawei P30 Lite Kriterien</vt:lpstr>
      <vt:lpstr> Mein WiK Teil</vt:lpstr>
      <vt:lpstr>PowerPoint-Präsentation</vt:lpstr>
      <vt:lpstr>Oppo Find X3 Lite</vt:lpstr>
      <vt:lpstr>Preis, Akku, Leistung und Display</vt:lpstr>
      <vt:lpstr>Kamera</vt:lpstr>
      <vt:lpstr>Geschichte</vt:lpstr>
      <vt:lpstr>Mein WIK Teil</vt:lpstr>
      <vt:lpstr>Quellen angaben Simon</vt:lpstr>
      <vt:lpstr>Quellen Feli</vt:lpstr>
      <vt:lpstr>Quellenangaben Thomas</vt:lpstr>
      <vt:lpstr>Vielen Dank für euer Aufmerksamkeit </vt:lpstr>
    </vt:vector>
  </TitlesOfParts>
  <Company>Musterschule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AProfSchueler</dc:creator>
  <cp:lastModifiedBy>B odigat</cp:lastModifiedBy>
  <cp:revision>78</cp:revision>
  <cp:lastPrinted>2023-02-16T01:16:04Z</cp:lastPrinted>
  <dcterms:created xsi:type="dcterms:W3CDTF">2023-01-20T10:14:38Z</dcterms:created>
  <dcterms:modified xsi:type="dcterms:W3CDTF">2023-02-16T01:39:00Z</dcterms:modified>
</cp:coreProperties>
</file>